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3" r:id="rId6"/>
    <p:sldId id="261" r:id="rId7"/>
    <p:sldId id="262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330"/>
  </p:normalViewPr>
  <p:slideViewPr>
    <p:cSldViewPr snapToGrid="0" snapToObjects="1">
      <p:cViewPr varScale="1">
        <p:scale>
          <a:sx n="52" d="100"/>
          <a:sy n="52" d="100"/>
        </p:scale>
        <p:origin x="12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F02D-B5FF-9247-A918-A2BEA414456D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C6436-B409-B247-A32A-6F153A1F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8/22/18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readinessreality/13/pdf/Arizona-RCR-2013.pdf" TargetMode="External"/><Relationship Id="rId2" Type="http://schemas.openxmlformats.org/officeDocument/2006/relationships/hyperlink" Target="http://www.corestandards.org/assets/Appendix_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3540810" cy="1333322"/>
          </a:xfrm>
        </p:spPr>
        <p:txBody>
          <a:bodyPr>
            <a:normAutofit fontScale="90000"/>
          </a:bodyPr>
          <a:lstStyle/>
          <a:p>
            <a:r>
              <a:rPr lang="en-US" dirty="0"/>
              <a:t>Reading </a:t>
            </a:r>
            <a:r>
              <a:rPr lang="en-US" dirty="0" err="1"/>
              <a:t>Lexile</a:t>
            </a:r>
            <a:r>
              <a:rPr lang="en-US" dirty="0"/>
              <a:t> Levels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3150945" cy="2051703"/>
          </a:xfrm>
        </p:spPr>
        <p:txBody>
          <a:bodyPr/>
          <a:lstStyle/>
          <a:p>
            <a:r>
              <a:rPr lang="en-US" dirty="0"/>
              <a:t>All readings are not created equally.</a:t>
            </a:r>
          </a:p>
          <a:p>
            <a:pPr algn="r"/>
            <a:endParaRPr lang="en-US" sz="1200" dirty="0"/>
          </a:p>
        </p:txBody>
      </p:sp>
      <p:pic>
        <p:nvPicPr>
          <p:cNvPr id="7" name="Picture 6" descr="CCBYSCCsn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056"/>
            <a:ext cx="8353788" cy="779944"/>
          </a:xfrm>
          <a:prstGeom prst="rect">
            <a:avLst/>
          </a:prstGeom>
        </p:spPr>
      </p:pic>
      <p:pic>
        <p:nvPicPr>
          <p:cNvPr id="10" name="Picture 9" descr="Text Lexile Dema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05" y="212661"/>
            <a:ext cx="4528723" cy="586539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41419" y="6078056"/>
            <a:ext cx="20319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Table retrieved from </a:t>
            </a:r>
            <a:r>
              <a:rPr lang="en-US" sz="1200" dirty="0" err="1"/>
              <a:t>azed.gov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738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i="1" dirty="0"/>
              <a:t>Common Core State Standards for English Language Arts &amp; Literacy </a:t>
            </a:r>
          </a:p>
          <a:p>
            <a:pPr marL="82296" indent="0">
              <a:buNone/>
            </a:pPr>
            <a:r>
              <a:rPr lang="en-US" i="1" dirty="0"/>
              <a:t>      in History/social Studies, Science, and Technical Subjects</a:t>
            </a:r>
            <a:r>
              <a:rPr lang="en-US" dirty="0"/>
              <a:t>. Albany, </a:t>
            </a:r>
          </a:p>
          <a:p>
            <a:pPr marL="82296" indent="0">
              <a:buNone/>
            </a:pPr>
            <a:r>
              <a:rPr lang="en-US" dirty="0"/>
              <a:t>      NY: New York State Education Dept., 2011. </a:t>
            </a:r>
            <a:r>
              <a:rPr lang="en-US" i="1" dirty="0"/>
              <a:t>Common Core </a:t>
            </a:r>
          </a:p>
          <a:p>
            <a:pPr marL="82296" indent="0">
              <a:buNone/>
            </a:pPr>
            <a:r>
              <a:rPr lang="en-US" i="1" dirty="0"/>
              <a:t>      State Standards Initiatives: English Language Arts Standards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/>
              <a:t>      Common Core State Standards Initiative, 2015. Web. 27</a:t>
            </a:r>
          </a:p>
          <a:p>
            <a:pPr marL="82296" indent="0">
              <a:buNone/>
            </a:pPr>
            <a:r>
              <a:rPr lang="en-US" dirty="0"/>
              <a:t>      May 2015.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err="1"/>
              <a:t>Massengill</a:t>
            </a:r>
            <a:r>
              <a:rPr lang="en-US" dirty="0"/>
              <a:t>, Gina, M.Ed. "College and Career Readiness:      </a:t>
            </a:r>
          </a:p>
          <a:p>
            <a:pPr marL="82296" indent="0">
              <a:buNone/>
            </a:pPr>
            <a:r>
              <a:rPr lang="en-US" dirty="0"/>
              <a:t>      Through the Lens of </a:t>
            </a:r>
            <a:r>
              <a:rPr lang="en-US" dirty="0" err="1"/>
              <a:t>Lexiles</a:t>
            </a:r>
            <a:r>
              <a:rPr lang="en-US" dirty="0"/>
              <a:t>." </a:t>
            </a:r>
            <a:r>
              <a:rPr lang="en-US" i="1" dirty="0"/>
              <a:t>College and Career </a:t>
            </a:r>
          </a:p>
          <a:p>
            <a:pPr marL="82296" indent="0">
              <a:buNone/>
            </a:pPr>
            <a:r>
              <a:rPr lang="en-US" i="1" dirty="0"/>
              <a:t>      Readiness: Through the Lens of </a:t>
            </a:r>
            <a:r>
              <a:rPr lang="en-US" i="1" dirty="0" err="1"/>
              <a:t>Lexiles</a:t>
            </a:r>
            <a:r>
              <a:rPr lang="en-US" dirty="0"/>
              <a:t>. The TTAC Telegram, </a:t>
            </a:r>
          </a:p>
          <a:p>
            <a:pPr marL="82296" indent="0">
              <a:buNone/>
            </a:pPr>
            <a:r>
              <a:rPr lang="en-US" dirty="0"/>
              <a:t>      </a:t>
            </a:r>
            <a:r>
              <a:rPr lang="en-US" dirty="0" err="1"/>
              <a:t>n.d.</a:t>
            </a:r>
            <a:r>
              <a:rPr lang="en-US" dirty="0"/>
              <a:t> Web. 27 May 2015.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"The Reality of College Readiness 2013: Arizona.” </a:t>
            </a:r>
            <a:r>
              <a:rPr lang="en-US" i="1" dirty="0" err="1"/>
              <a:t>www.act.org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/>
              <a:t>      ACT, Inc., 2013. Web. 27 May 2015. </a:t>
            </a:r>
          </a:p>
        </p:txBody>
      </p:sp>
    </p:spTree>
    <p:extLst>
      <p:ext uri="{BB962C8B-B14F-4D97-AF65-F5344CB8AC3E}">
        <p14:creationId xmlns:p14="http://schemas.microsoft.com/office/powerpoint/2010/main" val="122069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dirty="0" err="1"/>
              <a:t>Lexile</a:t>
            </a:r>
            <a:r>
              <a:rPr lang="en-US" dirty="0"/>
              <a:t> Level?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/>
              <a:t>A </a:t>
            </a:r>
            <a:r>
              <a:rPr lang="en-US" dirty="0" err="1"/>
              <a:t>Lexile</a:t>
            </a:r>
            <a:r>
              <a:rPr lang="en-US" dirty="0"/>
              <a:t> Level is a term used to describe the reading difficulty of a text and a  reader’s ability to comprehend a text.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This means:</a:t>
            </a:r>
          </a:p>
          <a:p>
            <a:pPr marL="82296" indent="0">
              <a:buNone/>
            </a:pPr>
            <a:r>
              <a:rPr lang="en-US" dirty="0"/>
              <a:t> a reader has an individual </a:t>
            </a:r>
            <a:r>
              <a:rPr lang="en-US" dirty="0" err="1"/>
              <a:t>Lexile</a:t>
            </a:r>
            <a:r>
              <a:rPr lang="en-US" dirty="0"/>
              <a:t> Level.</a:t>
            </a:r>
          </a:p>
          <a:p>
            <a:pPr marL="82296" indent="0">
              <a:buNone/>
            </a:pPr>
            <a:r>
              <a:rPr lang="en-US" dirty="0"/>
              <a:t> every text has its own </a:t>
            </a:r>
            <a:r>
              <a:rPr lang="en-US" dirty="0" err="1"/>
              <a:t>Lexile</a:t>
            </a:r>
            <a:r>
              <a:rPr lang="en-US" dirty="0"/>
              <a:t> Level.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When you read a text that matches your reading level, you understand it better than reading the same information written at a more complicated </a:t>
            </a:r>
            <a:r>
              <a:rPr lang="en-US" dirty="0" err="1"/>
              <a:t>Lexile</a:t>
            </a:r>
            <a:r>
              <a:rPr lang="en-US" dirty="0"/>
              <a:t> Level.</a:t>
            </a:r>
          </a:p>
        </p:txBody>
      </p:sp>
    </p:spTree>
    <p:extLst>
      <p:ext uri="{BB962C8B-B14F-4D97-AF65-F5344CB8AC3E}">
        <p14:creationId xmlns:p14="http://schemas.microsoft.com/office/powerpoint/2010/main" val="73753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know about </a:t>
            </a:r>
            <a:r>
              <a:rPr lang="en-US" dirty="0" err="1"/>
              <a:t>Lexile</a:t>
            </a:r>
            <a:r>
              <a:rPr lang="en-US" dirty="0"/>
              <a:t> Levels and College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According to the </a:t>
            </a:r>
            <a:r>
              <a:rPr lang="en-US" dirty="0">
                <a:hlinkClick r:id="rId2"/>
              </a:rPr>
              <a:t>Common Core State Standards in English and Language Arts</a:t>
            </a:r>
            <a:r>
              <a:rPr lang="en-US" dirty="0"/>
              <a:t>, we know that the college students are:</a:t>
            </a:r>
          </a:p>
          <a:p>
            <a:pPr>
              <a:buFontTx/>
              <a:buChar char="-"/>
            </a:pPr>
            <a:r>
              <a:rPr lang="en-US" dirty="0"/>
              <a:t>expected to read more complex texts with less support than high school students.</a:t>
            </a:r>
          </a:p>
          <a:p>
            <a:pPr>
              <a:buFontTx/>
              <a:buChar char="-"/>
            </a:pPr>
            <a:r>
              <a:rPr lang="en-US" dirty="0"/>
              <a:t>entering college unprepared for the level of text complexity.</a:t>
            </a:r>
          </a:p>
          <a:p>
            <a:pPr lvl="1">
              <a:buFontTx/>
              <a:buChar char="-"/>
            </a:pPr>
            <a:r>
              <a:rPr lang="en-US" dirty="0"/>
              <a:t>According to </a:t>
            </a:r>
            <a:r>
              <a:rPr lang="en-US" dirty="0">
                <a:hlinkClick r:id="rId3"/>
              </a:rPr>
              <a:t>ACT</a:t>
            </a:r>
            <a:r>
              <a:rPr lang="en-US" dirty="0"/>
              <a:t>, only 43% of high school graduates met the reading benchmarks of college readiness in 2013.  This was nearly 10% below the national average.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5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reading demands of the post-secondary world according to </a:t>
            </a:r>
            <a:r>
              <a:rPr lang="en-US" b="1" dirty="0" err="1"/>
              <a:t>Lexile</a:t>
            </a:r>
            <a:r>
              <a:rPr lang="en-US" b="1" dirty="0"/>
              <a:t> Measures?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987693"/>
            <a:ext cx="7498080" cy="4095065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b="1" dirty="0"/>
              <a:t>Median Text Measures (Williamson, 2004):</a:t>
            </a:r>
            <a:endParaRPr lang="en-US" dirty="0"/>
          </a:p>
          <a:p>
            <a:r>
              <a:rPr lang="en-US" dirty="0"/>
              <a:t>11th/12th grade (LA/SS textbooks):               (1090L) </a:t>
            </a:r>
          </a:p>
          <a:p>
            <a:r>
              <a:rPr lang="en-US" dirty="0"/>
              <a:t>GED Test Materials:                              (1060L)</a:t>
            </a:r>
          </a:p>
          <a:p>
            <a:r>
              <a:rPr lang="en-US" dirty="0"/>
              <a:t>SAT/ACT Test Materials:                          (1180L)</a:t>
            </a:r>
          </a:p>
          <a:p>
            <a:r>
              <a:rPr lang="en-US" dirty="0"/>
              <a:t>Military (training/field manuals):           (1180L)</a:t>
            </a:r>
          </a:p>
          <a:p>
            <a:r>
              <a:rPr lang="en-US" dirty="0"/>
              <a:t>Citizenship (newspapers, voting, jury):         (1230L)</a:t>
            </a:r>
          </a:p>
          <a:p>
            <a:r>
              <a:rPr lang="en-US" dirty="0"/>
              <a:t>Workplace (Daggett study materials):            (1260L)</a:t>
            </a:r>
          </a:p>
          <a:p>
            <a:r>
              <a:rPr lang="en-US" dirty="0"/>
              <a:t>Postsecondary - first two yrs. (textbooks):   (1355L) </a:t>
            </a:r>
          </a:p>
          <a:p>
            <a:pPr lvl="1"/>
            <a:r>
              <a:rPr lang="en-US" dirty="0"/>
              <a:t>University                                     (1395L)</a:t>
            </a:r>
          </a:p>
          <a:p>
            <a:pPr lvl="1"/>
            <a:r>
              <a:rPr lang="en-US" dirty="0"/>
              <a:t>Community College                            (1295L)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6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32479"/>
            <a:ext cx="7498080" cy="4315921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b="1" u="sng" dirty="0"/>
              <a:t>Newspapers (Daggett, 2003):</a:t>
            </a:r>
            <a:r>
              <a:rPr lang="en-US" dirty="0"/>
              <a:t> </a:t>
            </a:r>
          </a:p>
          <a:p>
            <a:r>
              <a:rPr lang="en-US" i="1" dirty="0"/>
              <a:t>USA Today</a:t>
            </a:r>
            <a:r>
              <a:rPr lang="en-US" dirty="0"/>
              <a:t>                                                               (1200L)</a:t>
            </a:r>
          </a:p>
          <a:p>
            <a:r>
              <a:rPr lang="en-US" i="1" dirty="0"/>
              <a:t>Associated Press</a:t>
            </a:r>
            <a:r>
              <a:rPr lang="en-US" dirty="0"/>
              <a:t>                                                        (1310L)</a:t>
            </a:r>
          </a:p>
          <a:p>
            <a:r>
              <a:rPr lang="en-US" i="1" dirty="0"/>
              <a:t>Chicago Tribune</a:t>
            </a:r>
            <a:r>
              <a:rPr lang="en-US" dirty="0"/>
              <a:t>                                                         (1310L)</a:t>
            </a:r>
          </a:p>
          <a:p>
            <a:r>
              <a:rPr lang="en-US" i="1" dirty="0"/>
              <a:t>Wall Street Journal</a:t>
            </a:r>
            <a:r>
              <a:rPr lang="en-US" dirty="0"/>
              <a:t>                                                    (1320L)</a:t>
            </a:r>
          </a:p>
          <a:p>
            <a:r>
              <a:rPr lang="en-US" i="1" dirty="0"/>
              <a:t>Washington Post</a:t>
            </a:r>
            <a:r>
              <a:rPr lang="en-US" dirty="0"/>
              <a:t>                                                       (1350L)</a:t>
            </a:r>
          </a:p>
          <a:p>
            <a:r>
              <a:rPr lang="en-US" i="1" dirty="0"/>
              <a:t>NY Times</a:t>
            </a:r>
            <a:r>
              <a:rPr lang="en-US" dirty="0"/>
              <a:t>                                                                (1380L)</a:t>
            </a:r>
          </a:p>
          <a:p>
            <a:r>
              <a:rPr lang="en-US" i="1" dirty="0"/>
              <a:t>Reuters</a:t>
            </a:r>
            <a:r>
              <a:rPr lang="en-US" dirty="0"/>
              <a:t>                                                                 (1440L)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reading demands of the post-secondary world according to </a:t>
            </a:r>
            <a:r>
              <a:rPr lang="en-US" b="1" dirty="0" err="1"/>
              <a:t>Lexile</a:t>
            </a:r>
            <a:r>
              <a:rPr lang="en-US" b="1" dirty="0"/>
              <a:t> Measures?</a:t>
            </a:r>
          </a:p>
        </p:txBody>
      </p:sp>
    </p:spTree>
    <p:extLst>
      <p:ext uri="{BB962C8B-B14F-4D97-AF65-F5344CB8AC3E}">
        <p14:creationId xmlns:p14="http://schemas.microsoft.com/office/powerpoint/2010/main" val="410362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63760"/>
            <a:ext cx="7498080" cy="3984639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b="1" u="sng" dirty="0"/>
              <a:t>Personal Reading - Citizen Reading Materials (Williamson, 2004):</a:t>
            </a:r>
            <a:r>
              <a:rPr lang="en-US" dirty="0"/>
              <a:t> </a:t>
            </a:r>
          </a:p>
          <a:p>
            <a:r>
              <a:rPr lang="en-US" dirty="0"/>
              <a:t>CD-DVD Player Instructions                               (1080L)</a:t>
            </a:r>
          </a:p>
          <a:p>
            <a:r>
              <a:rPr lang="en-US" dirty="0"/>
              <a:t>GM Protection Plan                                       (1150L)</a:t>
            </a:r>
          </a:p>
          <a:p>
            <a:r>
              <a:rPr lang="en-US" dirty="0"/>
              <a:t>Microsoft Windows User Manual                 (1150L)</a:t>
            </a:r>
          </a:p>
          <a:p>
            <a:r>
              <a:rPr lang="en-US" dirty="0"/>
              <a:t>Installing Your Child Safety Seat                    (1170L)</a:t>
            </a:r>
          </a:p>
          <a:p>
            <a:r>
              <a:rPr lang="en-US" dirty="0"/>
              <a:t>Federal Tax Form W-4                                    (1260L)</a:t>
            </a:r>
          </a:p>
          <a:p>
            <a:r>
              <a:rPr lang="en-US" dirty="0"/>
              <a:t>Application for Student Loan                            (1270L)</a:t>
            </a:r>
          </a:p>
          <a:p>
            <a:r>
              <a:rPr lang="en-US" dirty="0"/>
              <a:t>Medical Insurance Benefit Package                (1280L)</a:t>
            </a:r>
          </a:p>
          <a:p>
            <a:r>
              <a:rPr lang="en-US" dirty="0"/>
              <a:t>Aetna Health Care Discount Form                 (1360L)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reading demands of the post-secondary world according to </a:t>
            </a:r>
            <a:r>
              <a:rPr lang="en-US" b="1" dirty="0" err="1"/>
              <a:t>Lexile</a:t>
            </a:r>
            <a:r>
              <a:rPr lang="en-US" b="1" dirty="0"/>
              <a:t> Measures?</a:t>
            </a:r>
          </a:p>
        </p:txBody>
      </p:sp>
    </p:spTree>
    <p:extLst>
      <p:ext uri="{BB962C8B-B14F-4D97-AF65-F5344CB8AC3E}">
        <p14:creationId xmlns:p14="http://schemas.microsoft.com/office/powerpoint/2010/main" val="376967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7692"/>
            <a:ext cx="7498080" cy="4870308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b="1" u="sng" dirty="0"/>
              <a:t>Entry-level Occupational Reading Materials - Career Clusters (Daggett, 2003):</a:t>
            </a:r>
            <a:r>
              <a:rPr lang="en-US" dirty="0"/>
              <a:t> </a:t>
            </a:r>
          </a:p>
          <a:p>
            <a:r>
              <a:rPr lang="en-US" dirty="0"/>
              <a:t>Agriculture/Natural resources                      (1270-1510)</a:t>
            </a:r>
          </a:p>
          <a:p>
            <a:r>
              <a:rPr lang="en-US" dirty="0"/>
              <a:t>Architecture/Construction                          (1210-1340L)</a:t>
            </a:r>
          </a:p>
          <a:p>
            <a:r>
              <a:rPr lang="en-US" dirty="0"/>
              <a:t>Arts/AV Technology/Communications          (1100-1190L)</a:t>
            </a:r>
          </a:p>
          <a:p>
            <a:r>
              <a:rPr lang="en-US" dirty="0"/>
              <a:t>Business and Administration                        (1210 – 1310L)</a:t>
            </a:r>
          </a:p>
          <a:p>
            <a:r>
              <a:rPr lang="en-US" dirty="0"/>
              <a:t>Education and Training                             (1320-1370L)</a:t>
            </a:r>
          </a:p>
          <a:p>
            <a:r>
              <a:rPr lang="en-US" dirty="0"/>
              <a:t>Health Science                                     (1260-1300L)</a:t>
            </a:r>
          </a:p>
          <a:p>
            <a:r>
              <a:rPr lang="en-US" dirty="0"/>
              <a:t>Hospitality and Tourism                            (1230-1260L)</a:t>
            </a:r>
          </a:p>
          <a:p>
            <a:r>
              <a:rPr lang="en-US" dirty="0"/>
              <a:t>Human Services                                     (1050-1200L)</a:t>
            </a:r>
          </a:p>
          <a:p>
            <a:r>
              <a:rPr lang="en-US" dirty="0"/>
              <a:t>Law and Public Safety                              (1420-1740L)</a:t>
            </a:r>
          </a:p>
          <a:p>
            <a:r>
              <a:rPr lang="en-US" dirty="0"/>
              <a:t>Manufacturing                                      (1200-1310L)</a:t>
            </a:r>
          </a:p>
          <a:p>
            <a:r>
              <a:rPr lang="en-US" dirty="0"/>
              <a:t>Retail/Wholesale Sales and Service                 (1180-1270L)</a:t>
            </a:r>
          </a:p>
          <a:p>
            <a:r>
              <a:rPr lang="en-US" dirty="0"/>
              <a:t>Scientific Research/Engineering                    (1190-1250L)</a:t>
            </a:r>
          </a:p>
          <a:p>
            <a:r>
              <a:rPr lang="en-US" dirty="0"/>
              <a:t>Transportation, Distribution and Logistics    (1170-1350L)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reading demands of the post-secondary world according to </a:t>
            </a:r>
            <a:r>
              <a:rPr lang="en-US" b="1" dirty="0" err="1"/>
              <a:t>Lexile</a:t>
            </a:r>
            <a:r>
              <a:rPr lang="en-US" b="1" dirty="0"/>
              <a:t> Measures?</a:t>
            </a:r>
          </a:p>
        </p:txBody>
      </p:sp>
    </p:spTree>
    <p:extLst>
      <p:ext uri="{BB962C8B-B14F-4D97-AF65-F5344CB8AC3E}">
        <p14:creationId xmlns:p14="http://schemas.microsoft.com/office/powerpoint/2010/main" val="105657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if I read a text that is at a higher level than my </a:t>
            </a:r>
            <a:r>
              <a:rPr lang="en-US" dirty="0" err="1"/>
              <a:t>Lexile</a:t>
            </a:r>
            <a:r>
              <a:rPr lang="en-US" dirty="0"/>
              <a:t> Level?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06096"/>
            <a:ext cx="7498080" cy="4242303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/>
              <a:t>When you read a text that is at your level, you can expect to comprehend approximately 75% of the information (</a:t>
            </a:r>
            <a:r>
              <a:rPr lang="en-US" i="1" dirty="0"/>
              <a:t>which is why it’s important to annotate questions to ask your instructor and attend class for clarification of concepts</a:t>
            </a:r>
            <a:r>
              <a:rPr lang="en-US" dirty="0"/>
              <a:t>).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When you read a text that is higher than your level, your comprehension decreases. </a:t>
            </a:r>
          </a:p>
          <a:p>
            <a:pPr marL="82296" indent="0">
              <a:buNone/>
            </a:pPr>
            <a:r>
              <a:rPr lang="en-US" dirty="0"/>
              <a:t>- A text that is 250L higher than your reading level can result in comprehending only 50% of the material.  This low comprehension can lead to failing test scores or low job performance.   </a:t>
            </a:r>
          </a:p>
        </p:txBody>
      </p:sp>
    </p:spTree>
    <p:extLst>
      <p:ext uri="{BB962C8B-B14F-4D97-AF65-F5344CB8AC3E}">
        <p14:creationId xmlns:p14="http://schemas.microsoft.com/office/powerpoint/2010/main" val="106543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my Reading </a:t>
            </a:r>
            <a:r>
              <a:rPr lang="en-US" dirty="0" err="1"/>
              <a:t>Lexile</a:t>
            </a:r>
            <a:r>
              <a:rPr lang="en-US" dirty="0"/>
              <a:t> Level?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While there are programs that you can pay for to assess your </a:t>
            </a:r>
            <a:r>
              <a:rPr lang="en-US" dirty="0" err="1"/>
              <a:t>Lexile</a:t>
            </a:r>
            <a:r>
              <a:rPr lang="en-US" dirty="0"/>
              <a:t> Level, you can also determine your own reading level by knowing two things:</a:t>
            </a:r>
          </a:p>
          <a:p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Lexile</a:t>
            </a:r>
            <a:r>
              <a:rPr lang="en-US" dirty="0"/>
              <a:t> Level of the text you are reading.</a:t>
            </a:r>
          </a:p>
          <a:p>
            <a:pPr lvl="1"/>
            <a:r>
              <a:rPr lang="en-US" dirty="0"/>
              <a:t>Your comprehension of the text you have read.</a:t>
            </a:r>
          </a:p>
          <a:p>
            <a:pPr lvl="1"/>
            <a:endParaRPr lang="en-US" dirty="0"/>
          </a:p>
          <a:p>
            <a:pPr marL="402336" lvl="1" indent="0">
              <a:buNone/>
            </a:pPr>
            <a:r>
              <a:rPr lang="en-US" dirty="0"/>
              <a:t>In this class, we will share with you the reading </a:t>
            </a:r>
            <a:r>
              <a:rPr lang="en-US" dirty="0" err="1"/>
              <a:t>Lexile</a:t>
            </a:r>
            <a:r>
              <a:rPr lang="en-US" dirty="0"/>
              <a:t> Levels of the texts you are reading and also share with you how you can build your ability to read at higher levels by building your background knowledge.</a:t>
            </a:r>
          </a:p>
        </p:txBody>
      </p:sp>
    </p:spTree>
    <p:extLst>
      <p:ext uri="{BB962C8B-B14F-4D97-AF65-F5344CB8AC3E}">
        <p14:creationId xmlns:p14="http://schemas.microsoft.com/office/powerpoint/2010/main" val="1787630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105</TotalTime>
  <Words>644</Words>
  <Application>Microsoft Macintosh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Solstice</vt:lpstr>
      <vt:lpstr>Reading Lexile Levels </vt:lpstr>
      <vt:lpstr>What is a Lexile Level? </vt:lpstr>
      <vt:lpstr>What do we know about Lexile Levels and College Reading?</vt:lpstr>
      <vt:lpstr>What are the reading demands of the post-secondary world according to Lexile Measures?</vt:lpstr>
      <vt:lpstr>What are the reading demands of the post-secondary world according to Lexile Measures?</vt:lpstr>
      <vt:lpstr>What are the reading demands of the post-secondary world according to Lexile Measures?</vt:lpstr>
      <vt:lpstr>What are the reading demands of the post-secondary world according to Lexile Measures?</vt:lpstr>
      <vt:lpstr>What happens if I read a text that is at a higher level than my Lexile Level?</vt:lpstr>
      <vt:lpstr>What is my Reading Lexile Level?</vt:lpstr>
      <vt:lpstr>References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Lexile Levels </dc:title>
  <dc:creator>Kevin Cameron</dc:creator>
  <cp:lastModifiedBy>Christine Griffin</cp:lastModifiedBy>
  <cp:revision>8</cp:revision>
  <dcterms:created xsi:type="dcterms:W3CDTF">2015-05-28T02:42:30Z</dcterms:created>
  <dcterms:modified xsi:type="dcterms:W3CDTF">2018-08-23T00:24:25Z</dcterms:modified>
</cp:coreProperties>
</file>